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84" r:id="rId3"/>
    <p:sldId id="260" r:id="rId4"/>
    <p:sldId id="280" r:id="rId5"/>
    <p:sldId id="283" r:id="rId6"/>
    <p:sldId id="288" r:id="rId7"/>
    <p:sldId id="291" r:id="rId8"/>
    <p:sldId id="289" r:id="rId9"/>
    <p:sldId id="292" r:id="rId10"/>
    <p:sldId id="277" r:id="rId1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1A6BD66-507C-426C-930C-6341E5592CCC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2A48BD2-BAD7-4C2F-B637-CB1BFC2369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335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8BD2-BAD7-4C2F-B637-CB1BFC2369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06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48BD2-BAD7-4C2F-B637-CB1BFC2369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7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aplesarkar.mahaonline.gov.in/en/CommonForm/DashBoard_Cou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724400"/>
            <a:ext cx="8610600" cy="1828800"/>
          </a:xfrm>
        </p:spPr>
        <p:txBody>
          <a:bodyPr>
            <a:normAutofit fontScale="92500"/>
          </a:bodyPr>
          <a:lstStyle/>
          <a:p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</a:rPr>
              <a:t>Presentation BY: </a:t>
            </a:r>
            <a:r>
              <a:rPr lang="en-US" sz="1900" dirty="0" err="1" smtClean="0">
                <a:solidFill>
                  <a:schemeClr val="accent4">
                    <a:lumMod val="50000"/>
                  </a:schemeClr>
                </a:solidFill>
              </a:rPr>
              <a:t>Pradip</a:t>
            </a:r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900" dirty="0" err="1" smtClean="0">
                <a:solidFill>
                  <a:schemeClr val="accent4">
                    <a:lumMod val="50000"/>
                  </a:schemeClr>
                </a:solidFill>
              </a:rPr>
              <a:t>Garole</a:t>
            </a:r>
            <a:endParaRPr lang="en-US" sz="19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1900" dirty="0" smtClean="0">
                <a:solidFill>
                  <a:schemeClr val="accent4">
                    <a:lumMod val="50000"/>
                  </a:schemeClr>
                </a:solidFill>
              </a:rPr>
              <a:t>Director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State Training Planning &amp; Evaluation Agency,</a:t>
            </a:r>
          </a:p>
          <a:p>
            <a:r>
              <a:rPr lang="en-US" dirty="0" err="1">
                <a:solidFill>
                  <a:srgbClr val="7030A0"/>
                </a:solidFill>
              </a:rPr>
              <a:t>Yashwantrao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Chavan</a:t>
            </a:r>
            <a:r>
              <a:rPr lang="en-US" dirty="0">
                <a:solidFill>
                  <a:srgbClr val="7030A0"/>
                </a:solidFill>
              </a:rPr>
              <a:t> Academy of Development Administration, </a:t>
            </a:r>
            <a:r>
              <a:rPr lang="en-US" dirty="0" smtClean="0">
                <a:solidFill>
                  <a:srgbClr val="7030A0"/>
                </a:solidFill>
              </a:rPr>
              <a:t>(YASHADA), Pune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200" dirty="0" smtClean="0">
                <a:solidFill>
                  <a:srgbClr val="7030A0"/>
                </a:solidFill>
              </a:rPr>
              <a:t>(Maharashtra)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514600"/>
            <a:ext cx="8991600" cy="22860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</a:rPr>
              <a:t>Title </a:t>
            </a: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</a:rPr>
              <a:t>of the I</a:t>
            </a:r>
            <a:r>
              <a:rPr lang="en-US" sz="3100" b="1" dirty="0" smtClean="0">
                <a:solidFill>
                  <a:schemeClr val="accent6">
                    <a:lumMod val="50000"/>
                  </a:schemeClr>
                </a:solidFill>
              </a:rPr>
              <a:t>nitiative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300" b="1" dirty="0">
                <a:solidFill>
                  <a:srgbClr val="002060"/>
                </a:solidFill>
              </a:rPr>
              <a:t>Content Development for </a:t>
            </a:r>
            <a:r>
              <a:rPr lang="en-US" sz="2300" b="1" dirty="0" smtClean="0">
                <a:solidFill>
                  <a:srgbClr val="002060"/>
                </a:solidFill>
              </a:rPr>
              <a:t>“Orientation </a:t>
            </a:r>
            <a:r>
              <a:rPr lang="en-US" sz="2300" b="1" dirty="0">
                <a:solidFill>
                  <a:srgbClr val="002060"/>
                </a:solidFill>
              </a:rPr>
              <a:t>Training </a:t>
            </a:r>
            <a:r>
              <a:rPr lang="en-US" sz="2300" b="1" dirty="0" smtClean="0">
                <a:solidFill>
                  <a:srgbClr val="002060"/>
                </a:solidFill>
              </a:rPr>
              <a:t>Program on Maharashtra Right to Public Services (MRTPS) Act </a:t>
            </a:r>
            <a:r>
              <a:rPr lang="en-US" sz="2300" b="1" dirty="0">
                <a:solidFill>
                  <a:srgbClr val="002060"/>
                </a:solidFill>
              </a:rPr>
              <a:t>-</a:t>
            </a:r>
            <a:r>
              <a:rPr lang="en-US" sz="2300" b="1" dirty="0" smtClean="0">
                <a:solidFill>
                  <a:srgbClr val="002060"/>
                </a:solidFill>
              </a:rPr>
              <a:t>2015”</a:t>
            </a:r>
            <a:br>
              <a:rPr lang="en-US" sz="2300" b="1" dirty="0" smtClean="0">
                <a:solidFill>
                  <a:srgbClr val="002060"/>
                </a:solidFill>
              </a:rPr>
            </a:br>
            <a:r>
              <a:rPr lang="en-US" sz="2300" b="1" dirty="0" smtClean="0">
                <a:solidFill>
                  <a:srgbClr val="002060"/>
                </a:solidFill>
              </a:rPr>
              <a:t>for Implementation in Campaign Mode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5717333"/>
              </p:ext>
            </p:extLst>
          </p:nvPr>
        </p:nvGraphicFramePr>
        <p:xfrm>
          <a:off x="152400" y="1447800"/>
          <a:ext cx="8839200" cy="68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92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800" b="0" dirty="0">
                          <a:solidFill>
                            <a:srgbClr val="002060"/>
                          </a:solidFill>
                          <a:effectLst/>
                        </a:rPr>
                        <a:t>Development of Training Content</a:t>
                      </a:r>
                      <a:endParaRPr lang="en-US" sz="28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8883" y="5334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Wel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a typeface="+mj-ea"/>
                <a:cs typeface="+mj-cs"/>
              </a:rPr>
              <a:t>-Come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Thematic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Track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91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             Thanks!</a:t>
            </a:r>
            <a:endParaRPr lang="en-US" sz="3600" dirty="0"/>
          </a:p>
        </p:txBody>
      </p:sp>
      <p:pic>
        <p:nvPicPr>
          <p:cNvPr id="1028" name="Picture 4" descr="C:\Users\pradip.garole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4500"/>
            <a:ext cx="6705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48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r>
              <a:rPr lang="en-IN" sz="3600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371600"/>
            <a:ext cx="8915400" cy="5486400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Government </a:t>
            </a:r>
            <a:r>
              <a:rPr lang="en-US" sz="3600" dirty="0" smtClean="0"/>
              <a:t>of Maharashtra (</a:t>
            </a:r>
            <a:r>
              <a:rPr lang="en-US" sz="3600" dirty="0" err="1" smtClean="0"/>
              <a:t>GoM</a:t>
            </a:r>
            <a:r>
              <a:rPr lang="en-US" sz="3600" dirty="0" smtClean="0"/>
              <a:t>) approved the State Training Policy (STP) on 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September 2011 </a:t>
            </a:r>
          </a:p>
          <a:p>
            <a:r>
              <a:rPr lang="en-US" sz="3600" dirty="0" smtClean="0"/>
              <a:t>As per the STP, we have to organize “Orientation Training” programs after every prominent </a:t>
            </a:r>
            <a:r>
              <a:rPr lang="en-US" sz="3600" u="sng" dirty="0" smtClean="0"/>
              <a:t>change in the Policy, Technology &amp; Organizational things </a:t>
            </a:r>
          </a:p>
          <a:p>
            <a:r>
              <a:rPr lang="en-US" sz="3600" dirty="0" smtClean="0"/>
              <a:t>Maharashtra </a:t>
            </a:r>
            <a:r>
              <a:rPr lang="en-US" sz="3600" dirty="0"/>
              <a:t>Right to Public Services Act 2015 signed by Honorable Governor of Maharashtra on 19th August </a:t>
            </a:r>
            <a:r>
              <a:rPr lang="en-US" sz="3600" dirty="0" smtClean="0"/>
              <a:t>&amp; </a:t>
            </a:r>
            <a:r>
              <a:rPr lang="en-US" sz="3600" dirty="0"/>
              <a:t>published on 21</a:t>
            </a:r>
            <a:r>
              <a:rPr lang="en-US" sz="3600" baseline="30000" dirty="0"/>
              <a:t>st</a:t>
            </a:r>
            <a:r>
              <a:rPr lang="en-US" sz="3600" dirty="0"/>
              <a:t> August </a:t>
            </a:r>
            <a:r>
              <a:rPr lang="en-US" sz="3600" dirty="0" smtClean="0"/>
              <a:t>2015. </a:t>
            </a:r>
          </a:p>
          <a:p>
            <a:r>
              <a:rPr lang="en-US" sz="3600" dirty="0"/>
              <a:t>As </a:t>
            </a:r>
            <a:r>
              <a:rPr lang="en-US" sz="3600" dirty="0" smtClean="0"/>
              <a:t>MRTPS Act-20015 is </a:t>
            </a:r>
            <a:r>
              <a:rPr lang="en-US" sz="3600" dirty="0"/>
              <a:t>a policy related change, we decided to organize </a:t>
            </a:r>
            <a:r>
              <a:rPr lang="en-US" sz="3600" dirty="0" smtClean="0"/>
              <a:t>Orientation Training on the same </a:t>
            </a:r>
          </a:p>
          <a:p>
            <a:r>
              <a:rPr lang="en-US" sz="3600" dirty="0" smtClean="0"/>
              <a:t>Aim of the Training : To </a:t>
            </a:r>
            <a:r>
              <a:rPr lang="en-US" sz="3600" dirty="0"/>
              <a:t>enable the Government Machinery to provide transparent, efficient and timely public services to the eligible persons in the state of Maharashtra.</a:t>
            </a:r>
          </a:p>
          <a:p>
            <a:endParaRPr lang="en-US" sz="3300" dirty="0"/>
          </a:p>
          <a:p>
            <a:endParaRPr lang="en-US" sz="3300" dirty="0"/>
          </a:p>
          <a:p>
            <a:endParaRPr lang="en-US" sz="3300" dirty="0"/>
          </a:p>
          <a:p>
            <a:endParaRPr lang="en-IN" sz="3300" dirty="0" smtClean="0"/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4273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 Features of Act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As per the MRTPS Act every Public &amp; Local Authority has – </a:t>
            </a:r>
          </a:p>
          <a:p>
            <a:r>
              <a:rPr lang="en-US" dirty="0" smtClean="0"/>
              <a:t> To </a:t>
            </a:r>
            <a:r>
              <a:rPr lang="en-US" u="sng" dirty="0" smtClean="0"/>
              <a:t>notify</a:t>
            </a:r>
            <a:r>
              <a:rPr lang="en-US" dirty="0" smtClean="0"/>
              <a:t> their services, declare Stipulated </a:t>
            </a:r>
            <a:r>
              <a:rPr lang="en-US" dirty="0"/>
              <a:t>time </a:t>
            </a:r>
            <a:r>
              <a:rPr lang="en-US" dirty="0" smtClean="0"/>
              <a:t>limit, </a:t>
            </a:r>
            <a:r>
              <a:rPr lang="en-US" dirty="0"/>
              <a:t>P</a:t>
            </a:r>
            <a:r>
              <a:rPr lang="en-US" dirty="0" smtClean="0"/>
              <a:t>rescribed application form, Fees (If any) &amp; Documents to be submitted etc.</a:t>
            </a:r>
          </a:p>
          <a:p>
            <a:r>
              <a:rPr lang="en-US" dirty="0" smtClean="0"/>
              <a:t>To </a:t>
            </a:r>
            <a:r>
              <a:rPr lang="en-US" u="sng" dirty="0" smtClean="0"/>
              <a:t>display </a:t>
            </a:r>
            <a:r>
              <a:rPr lang="en-US" dirty="0" smtClean="0"/>
              <a:t>the list of Designated officers, First &amp; Second Appellate Authority, Penalty</a:t>
            </a:r>
            <a:r>
              <a:rPr lang="en-US" dirty="0"/>
              <a:t>, Procedure for recovery of penalty, fixing responsibility for repeated failure on the part of the employees &amp; action against applicant providing false information</a:t>
            </a:r>
            <a:r>
              <a:rPr lang="en-US" dirty="0" smtClean="0"/>
              <a:t>.</a:t>
            </a:r>
            <a:endParaRPr lang="en-US" u="sng" dirty="0" smtClean="0"/>
          </a:p>
          <a:p>
            <a:r>
              <a:rPr lang="en-US" dirty="0" smtClean="0"/>
              <a:t> To </a:t>
            </a:r>
            <a:r>
              <a:rPr lang="en-US" u="sng" dirty="0" smtClean="0"/>
              <a:t>provide</a:t>
            </a:r>
            <a:r>
              <a:rPr lang="en-US" dirty="0" smtClean="0"/>
              <a:t> receipt of application mentioning date, place, Stipulated time limit &amp; “Unique </a:t>
            </a:r>
            <a:r>
              <a:rPr lang="en-US" dirty="0"/>
              <a:t>A</a:t>
            </a:r>
            <a:r>
              <a:rPr lang="en-US" dirty="0" smtClean="0"/>
              <a:t>pplication Number</a:t>
            </a:r>
            <a:r>
              <a:rPr lang="en-US" dirty="0"/>
              <a:t>” on it  </a:t>
            </a:r>
            <a:r>
              <a:rPr lang="en-US" dirty="0" smtClean="0"/>
              <a:t>(so that applicant can </a:t>
            </a:r>
            <a:r>
              <a:rPr lang="en-US" dirty="0"/>
              <a:t>monitor </a:t>
            </a:r>
            <a:r>
              <a:rPr lang="en-US" dirty="0" smtClean="0"/>
              <a:t>the status </a:t>
            </a:r>
            <a:r>
              <a:rPr lang="en-US" dirty="0"/>
              <a:t>of </a:t>
            </a:r>
            <a:r>
              <a:rPr lang="en-US" dirty="0" smtClean="0"/>
              <a:t>application in person/ on-line).</a:t>
            </a:r>
          </a:p>
          <a:p>
            <a:r>
              <a:rPr lang="en-US" dirty="0" smtClean="0"/>
              <a:t>To </a:t>
            </a:r>
            <a:r>
              <a:rPr lang="en-US" u="sng" dirty="0"/>
              <a:t>provide on-line services </a:t>
            </a:r>
            <a:r>
              <a:rPr lang="en-US" dirty="0"/>
              <a:t>in near </a:t>
            </a:r>
            <a:r>
              <a:rPr lang="en-US" dirty="0" smtClean="0"/>
              <a:t>future.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37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 &amp; Trainer Development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9067800" cy="5181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Taking into account  extent, time limit, resources etc. STPEA</a:t>
            </a:r>
            <a:r>
              <a:rPr lang="en-US" dirty="0"/>
              <a:t>, </a:t>
            </a:r>
            <a:r>
              <a:rPr lang="en-US" dirty="0" smtClean="0"/>
              <a:t>YASHADA carried out </a:t>
            </a:r>
            <a:r>
              <a:rPr lang="en-US" u="sng" dirty="0" smtClean="0"/>
              <a:t>Pre- </a:t>
            </a:r>
            <a:r>
              <a:rPr lang="en-US" u="sng" dirty="0"/>
              <a:t>training </a:t>
            </a:r>
            <a:r>
              <a:rPr lang="en-US" u="sng" dirty="0" smtClean="0"/>
              <a:t>activities</a:t>
            </a:r>
            <a:r>
              <a:rPr lang="en-US" dirty="0" smtClean="0"/>
              <a:t>, such as  - </a:t>
            </a:r>
          </a:p>
          <a:p>
            <a:pPr lvl="0"/>
            <a:r>
              <a:rPr lang="en-US" dirty="0"/>
              <a:t>I</a:t>
            </a:r>
            <a:r>
              <a:rPr lang="en-US" dirty="0" smtClean="0"/>
              <a:t>dentified </a:t>
            </a:r>
            <a:r>
              <a:rPr lang="en-US" dirty="0"/>
              <a:t>Training </a:t>
            </a:r>
            <a:r>
              <a:rPr lang="en-US" dirty="0" smtClean="0"/>
              <a:t>Needs, developed </a:t>
            </a:r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&amp; Plan, </a:t>
            </a:r>
            <a:endParaRPr lang="en-US" dirty="0" smtClean="0"/>
          </a:p>
          <a:p>
            <a:pPr lvl="0"/>
            <a:r>
              <a:rPr lang="en-US" dirty="0" smtClean="0"/>
              <a:t>Prepared PPTs</a:t>
            </a:r>
            <a:r>
              <a:rPr lang="en-US" dirty="0"/>
              <a:t>, identified related </a:t>
            </a:r>
            <a:r>
              <a:rPr lang="en-US" dirty="0" smtClean="0"/>
              <a:t> Documentaries &amp; Films 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repared </a:t>
            </a:r>
            <a:r>
              <a:rPr lang="en-US" dirty="0"/>
              <a:t>Reading </a:t>
            </a:r>
            <a:r>
              <a:rPr lang="en-US" dirty="0" smtClean="0"/>
              <a:t>Material</a:t>
            </a:r>
            <a:r>
              <a:rPr lang="en-US" dirty="0"/>
              <a:t>, </a:t>
            </a:r>
            <a:r>
              <a:rPr lang="en-US" sz="2800" dirty="0"/>
              <a:t>Process S</a:t>
            </a:r>
            <a:r>
              <a:rPr lang="en-US" sz="2800" dirty="0" smtClean="0"/>
              <a:t>heet, </a:t>
            </a:r>
            <a:r>
              <a:rPr lang="en-US" sz="2800" dirty="0"/>
              <a:t>F</a:t>
            </a:r>
            <a:r>
              <a:rPr lang="en-US" sz="2800" dirty="0" smtClean="0"/>
              <a:t>requently </a:t>
            </a:r>
            <a:r>
              <a:rPr lang="en-US" sz="2800" dirty="0"/>
              <a:t>A</a:t>
            </a:r>
            <a:r>
              <a:rPr lang="en-US" sz="2800" dirty="0" smtClean="0"/>
              <a:t>sked </a:t>
            </a:r>
            <a:r>
              <a:rPr lang="en-US" sz="2800" dirty="0"/>
              <a:t>Q</a:t>
            </a:r>
            <a:r>
              <a:rPr lang="en-US" sz="2800" dirty="0" smtClean="0"/>
              <a:t>uestions </a:t>
            </a:r>
            <a:r>
              <a:rPr lang="en-US" sz="2800" dirty="0"/>
              <a:t>(FAQs</a:t>
            </a:r>
            <a:r>
              <a:rPr lang="en-US" sz="2800" dirty="0" smtClean="0"/>
              <a:t>) &amp;  </a:t>
            </a:r>
            <a:r>
              <a:rPr lang="en-US" sz="2800" dirty="0"/>
              <a:t>Model Questions </a:t>
            </a:r>
            <a:r>
              <a:rPr lang="en-US" sz="2800" dirty="0" smtClean="0"/>
              <a:t>Papers</a:t>
            </a:r>
            <a:endParaRPr lang="en-US" sz="2800" dirty="0"/>
          </a:p>
          <a:p>
            <a:r>
              <a:rPr lang="en-US" dirty="0" smtClean="0"/>
              <a:t>Collected </a:t>
            </a:r>
            <a:r>
              <a:rPr lang="en-US" dirty="0"/>
              <a:t>the Departments’ Notifications of  respective services.</a:t>
            </a:r>
          </a:p>
          <a:p>
            <a:pPr lvl="0"/>
            <a:r>
              <a:rPr lang="en-US" dirty="0"/>
              <a:t>STPEA &amp; RTI Center  of YASHADA &amp; Experts / Visiting Faculties validated the Pre- training activities in the </a:t>
            </a:r>
            <a:r>
              <a:rPr lang="en-US" u="sng" dirty="0"/>
              <a:t>V</a:t>
            </a:r>
            <a:r>
              <a:rPr lang="en-US" u="sng" dirty="0" smtClean="0"/>
              <a:t>alidation </a:t>
            </a:r>
            <a:r>
              <a:rPr lang="en-US" u="sng" dirty="0"/>
              <a:t>W</a:t>
            </a:r>
            <a:r>
              <a:rPr lang="en-US" u="sng" dirty="0" smtClean="0"/>
              <a:t>orkshop</a:t>
            </a:r>
          </a:p>
          <a:p>
            <a:pPr lvl="0"/>
            <a:r>
              <a:rPr lang="en-US" dirty="0" smtClean="0"/>
              <a:t> One </a:t>
            </a:r>
            <a:r>
              <a:rPr lang="en-US" dirty="0"/>
              <a:t>lakh copies of Reading material got printed, out of which 90,000 copies </a:t>
            </a:r>
            <a:r>
              <a:rPr lang="en-US" dirty="0" smtClean="0"/>
              <a:t>&amp; other </a:t>
            </a:r>
            <a:r>
              <a:rPr lang="en-US" dirty="0"/>
              <a:t>related material also </a:t>
            </a:r>
            <a:r>
              <a:rPr lang="en-US" dirty="0" smtClean="0"/>
              <a:t>dispatched </a:t>
            </a:r>
            <a:r>
              <a:rPr lang="en-US" dirty="0"/>
              <a:t>to District ATIs by STPEA, </a:t>
            </a:r>
            <a:r>
              <a:rPr lang="en-US" dirty="0" smtClean="0"/>
              <a:t>YASHADA</a:t>
            </a:r>
          </a:p>
          <a:p>
            <a:pPr lvl="0"/>
            <a:r>
              <a:rPr lang="en-US" dirty="0" err="1"/>
              <a:t>ToTs</a:t>
            </a:r>
            <a:r>
              <a:rPr lang="en-US" dirty="0"/>
              <a:t> (State level) – </a:t>
            </a:r>
            <a:r>
              <a:rPr lang="en-US" dirty="0" smtClean="0"/>
              <a:t>Organized &amp; </a:t>
            </a:r>
            <a:r>
              <a:rPr lang="en-US" dirty="0" smtClean="0"/>
              <a:t>developed</a:t>
            </a:r>
            <a:endParaRPr lang="en-US" dirty="0" smtClean="0"/>
          </a:p>
          <a:p>
            <a:pPr lvl="0"/>
            <a:r>
              <a:rPr lang="en-US" dirty="0" err="1" smtClean="0"/>
              <a:t>ToTs</a:t>
            </a:r>
            <a:r>
              <a:rPr lang="en-US" dirty="0" smtClean="0"/>
              <a:t> </a:t>
            </a:r>
            <a:r>
              <a:rPr lang="en-US" dirty="0"/>
              <a:t>(District level) - Organized </a:t>
            </a:r>
            <a:r>
              <a:rPr lang="en-US" dirty="0" smtClean="0"/>
              <a:t>&amp; developed</a:t>
            </a:r>
            <a:endParaRPr lang="en-US" dirty="0"/>
          </a:p>
          <a:p>
            <a:pPr lvl="0"/>
            <a:endParaRPr lang="en-US" dirty="0" smtClean="0">
              <a:solidFill>
                <a:srgbClr val="FF0000"/>
              </a:solidFill>
            </a:endParaRPr>
          </a:p>
          <a:p>
            <a:pPr lvl="0"/>
            <a:endParaRPr lang="en-US" dirty="0" smtClean="0">
              <a:solidFill>
                <a:srgbClr val="FF0000"/>
              </a:solidFill>
            </a:endParaRPr>
          </a:p>
          <a:p>
            <a:pPr lvl="0"/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663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Co-ordination &amp; Monitoring of Program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763000" cy="5029200"/>
          </a:xfrm>
        </p:spPr>
        <p:txBody>
          <a:bodyPr>
            <a:normAutofit fontScale="92500"/>
          </a:bodyPr>
          <a:lstStyle/>
          <a:p>
            <a:pPr lvl="0"/>
            <a:r>
              <a:rPr lang="en-US" u="sng" dirty="0"/>
              <a:t>GAD </a:t>
            </a:r>
            <a:r>
              <a:rPr lang="en-US" dirty="0"/>
              <a:t>issued necessary GRs/ </a:t>
            </a:r>
            <a:r>
              <a:rPr lang="en-US" dirty="0" smtClean="0"/>
              <a:t>Circulars</a:t>
            </a:r>
            <a:r>
              <a:rPr lang="en-US" dirty="0"/>
              <a:t> </a:t>
            </a:r>
            <a:r>
              <a:rPr lang="en-US" dirty="0" smtClean="0"/>
              <a:t>which provided well designed policy framework </a:t>
            </a:r>
          </a:p>
          <a:p>
            <a:pPr lvl="0"/>
            <a:r>
              <a:rPr lang="en-US" u="sng" dirty="0" smtClean="0"/>
              <a:t>STPEA, YASHADA</a:t>
            </a:r>
            <a:r>
              <a:rPr lang="en-US" dirty="0" smtClean="0"/>
              <a:t> Implemented </a:t>
            </a:r>
            <a:r>
              <a:rPr lang="en-US" smtClean="0"/>
              <a:t>&amp; Monitored </a:t>
            </a:r>
            <a:r>
              <a:rPr lang="en-US" dirty="0" smtClean="0"/>
              <a:t>the Program.</a:t>
            </a:r>
            <a:endParaRPr lang="en-US" dirty="0"/>
          </a:p>
          <a:p>
            <a:r>
              <a:rPr lang="en-US" u="sng" dirty="0"/>
              <a:t>Guardian Officers of YASHADA </a:t>
            </a:r>
            <a:r>
              <a:rPr lang="en-US" dirty="0" smtClean="0"/>
              <a:t>co-ordinated with the District Collectors &amp; District ATIs from YASHADA level with regard to Preparatory arrangements including nominations of  participants of various departments.</a:t>
            </a:r>
          </a:p>
          <a:p>
            <a:r>
              <a:rPr lang="en-US" dirty="0" smtClean="0"/>
              <a:t>Nominations to Training &amp; Effective supervision done by </a:t>
            </a:r>
            <a:r>
              <a:rPr lang="en-US" dirty="0"/>
              <a:t>the respective </a:t>
            </a:r>
            <a:r>
              <a:rPr lang="en-US" u="sng" dirty="0"/>
              <a:t>District </a:t>
            </a:r>
            <a:r>
              <a:rPr lang="en-US" u="sng" dirty="0" smtClean="0"/>
              <a:t>Collectors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Committed efforts from </a:t>
            </a:r>
            <a:r>
              <a:rPr lang="en-US" u="sng" dirty="0" smtClean="0"/>
              <a:t>District ATIs </a:t>
            </a:r>
            <a:r>
              <a:rPr lang="en-US" dirty="0" smtClean="0"/>
              <a:t>with regard to Training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936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sz="2400" u="sng" dirty="0" smtClean="0"/>
              <a:t>Content development </a:t>
            </a:r>
            <a:r>
              <a:rPr lang="en-US" sz="2400" dirty="0" smtClean="0"/>
              <a:t>for Orientation  Training on MRTPS Act </a:t>
            </a:r>
            <a:br>
              <a:rPr lang="en-US" sz="2400" dirty="0" smtClean="0"/>
            </a:br>
            <a:r>
              <a:rPr lang="en-US" sz="2400" dirty="0" smtClean="0"/>
              <a:t>for </a:t>
            </a:r>
            <a:r>
              <a:rPr lang="en-US" sz="2400" dirty="0"/>
              <a:t>i</a:t>
            </a:r>
            <a:r>
              <a:rPr lang="en-US" sz="2400" dirty="0" smtClean="0"/>
              <a:t>mplementation in </a:t>
            </a:r>
            <a:r>
              <a:rPr lang="en-US" sz="2400" u="sng" dirty="0"/>
              <a:t>Campaign </a:t>
            </a:r>
            <a:r>
              <a:rPr lang="en-US" sz="2400" u="sng" dirty="0" smtClean="0"/>
              <a:t>Mode</a:t>
            </a:r>
            <a:r>
              <a:rPr lang="en-US" sz="2400" dirty="0" smtClean="0"/>
              <a:t>:  </a:t>
            </a:r>
            <a:r>
              <a:rPr lang="en-US" sz="2400" dirty="0"/>
              <a:t>B</a:t>
            </a:r>
            <a:r>
              <a:rPr lang="en-US" sz="2400" dirty="0" smtClean="0"/>
              <a:t>y </a:t>
            </a:r>
            <a:r>
              <a:rPr lang="en-US" sz="2400" dirty="0"/>
              <a:t>YASHADA, </a:t>
            </a:r>
            <a:r>
              <a:rPr lang="en-US" sz="2400" dirty="0" smtClean="0"/>
              <a:t>Pune</a:t>
            </a:r>
            <a:r>
              <a:rPr lang="en-US" sz="2400" u="sng" dirty="0" smtClean="0"/>
              <a:t/>
            </a:r>
            <a:br>
              <a:rPr lang="en-US" sz="2400" u="sng" dirty="0" smtClean="0"/>
            </a:br>
            <a:r>
              <a:rPr lang="en-US" sz="2400" u="sng" dirty="0" smtClean="0"/>
              <a:t>                                                                                   </a:t>
            </a:r>
            <a:endParaRPr lang="en-US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985580499"/>
              </p:ext>
            </p:extLst>
          </p:nvPr>
        </p:nvGraphicFramePr>
        <p:xfrm>
          <a:off x="152400" y="1447800"/>
          <a:ext cx="8839199" cy="5322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514600"/>
                <a:gridCol w="5333999"/>
              </a:tblGrid>
              <a:tr h="47561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Sr.No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Date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Activities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 August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MRTPS Act -2015 </a:t>
                      </a:r>
                      <a:r>
                        <a:rPr lang="en-US" baseline="0" dirty="0" smtClean="0"/>
                        <a:t>Published 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September 2015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Meeting at Mumbai to decide the strategy. </a:t>
                      </a: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to 29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September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TNA, Design, PPTs,</a:t>
                      </a:r>
                      <a:r>
                        <a:rPr lang="en-US" baseline="0" dirty="0" smtClean="0"/>
                        <a:t> Process Sheet, Collection of Notifications, FAQs, Question Papers, Reading Material (One lakh Copies) 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September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State Level  </a:t>
                      </a:r>
                      <a:r>
                        <a:rPr lang="en-US" dirty="0" err="1" smtClean="0"/>
                        <a:t>ToT</a:t>
                      </a:r>
                      <a:r>
                        <a:rPr lang="en-US" baseline="0" dirty="0" smtClean="0"/>
                        <a:t> at YASHADA (55 Trainers)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October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State Level  </a:t>
                      </a:r>
                      <a:r>
                        <a:rPr lang="en-US" dirty="0" err="1" smtClean="0"/>
                        <a:t>ToT</a:t>
                      </a:r>
                      <a:r>
                        <a:rPr lang="en-US" baseline="0" dirty="0" smtClean="0"/>
                        <a:t> at YASHADA (75 Trainers) </a:t>
                      </a:r>
                      <a:endParaRPr lang="en-US" dirty="0" smtClean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to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 October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36 </a:t>
                      </a:r>
                      <a:r>
                        <a:rPr lang="en-US" dirty="0" smtClean="0"/>
                        <a:t>District</a:t>
                      </a:r>
                      <a:r>
                        <a:rPr lang="en-US" baseline="0" dirty="0" smtClean="0"/>
                        <a:t> Level </a:t>
                      </a:r>
                      <a:r>
                        <a:rPr lang="en-US" baseline="0" dirty="0" err="1" smtClean="0"/>
                        <a:t>ToTs</a:t>
                      </a:r>
                      <a:r>
                        <a:rPr lang="en-US" baseline="0" dirty="0" smtClean="0"/>
                        <a:t> ( </a:t>
                      </a:r>
                      <a:r>
                        <a:rPr lang="en-US" sz="1800" dirty="0" smtClean="0"/>
                        <a:t>Trainers developed </a:t>
                      </a:r>
                      <a:r>
                        <a:rPr lang="en-US" sz="1800" u="sng" dirty="0" smtClean="0"/>
                        <a:t>2815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50377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to 31</a:t>
                      </a:r>
                      <a:r>
                        <a:rPr lang="en-US" sz="1800" baseline="30000" dirty="0" smtClean="0"/>
                        <a:t>st</a:t>
                      </a:r>
                      <a:r>
                        <a:rPr lang="en-US" sz="1800" dirty="0" smtClean="0"/>
                        <a:t> October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Phase-I,</a:t>
                      </a:r>
                      <a:r>
                        <a:rPr lang="en-US" baseline="0" dirty="0" smtClean="0"/>
                        <a:t> (Participants Trained</a:t>
                      </a:r>
                      <a:r>
                        <a:rPr lang="en-US" dirty="0" smtClean="0"/>
                        <a:t> 28733)</a:t>
                      </a:r>
                      <a:endParaRPr lang="en-US" dirty="0"/>
                    </a:p>
                  </a:txBody>
                  <a:tcPr/>
                </a:tc>
              </a:tr>
              <a:tr h="486825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</a:t>
                      </a:r>
                      <a:r>
                        <a:rPr lang="en-US" sz="1800" baseline="30000" dirty="0" smtClean="0"/>
                        <a:t>th </a:t>
                      </a:r>
                      <a:r>
                        <a:rPr lang="en-US" sz="1800" dirty="0" smtClean="0"/>
                        <a:t>November to 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December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Phase-II,</a:t>
                      </a:r>
                      <a:r>
                        <a:rPr lang="en-US" baseline="0" dirty="0" smtClean="0"/>
                        <a:t> (Participants Trained</a:t>
                      </a:r>
                      <a:r>
                        <a:rPr lang="en-US" dirty="0" smtClean="0"/>
                        <a:t> 52779)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4428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Trainers &amp; Participants Trained 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u="sng" baseline="0" dirty="0" smtClean="0"/>
                        <a:t>84,457</a:t>
                      </a:r>
                      <a:endParaRPr lang="en-US" u="sn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5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 Developed for the Training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7174"/>
            <a:ext cx="8686800" cy="5102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224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News </a:t>
            </a:r>
            <a:r>
              <a:rPr lang="en-US" b="1" dirty="0"/>
              <a:t>P</a:t>
            </a:r>
            <a:r>
              <a:rPr lang="en-US" b="1" dirty="0" smtClean="0"/>
              <a:t>aper </a:t>
            </a:r>
            <a:r>
              <a:rPr lang="en-US" b="1" dirty="0"/>
              <a:t>C</a:t>
            </a:r>
            <a:r>
              <a:rPr lang="en-US" b="1" dirty="0" smtClean="0"/>
              <a:t>uttings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0"/>
            <a:ext cx="8257822" cy="4645025"/>
          </a:xfrm>
        </p:spPr>
      </p:pic>
    </p:spTree>
    <p:extLst>
      <p:ext uri="{BB962C8B-B14F-4D97-AF65-F5344CB8AC3E}">
        <p14:creationId xmlns:p14="http://schemas.microsoft.com/office/powerpoint/2010/main" xmlns="" val="28814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357298"/>
          </a:xfrm>
        </p:spPr>
        <p:txBody>
          <a:bodyPr>
            <a:normAutofit/>
          </a:bodyPr>
          <a:lstStyle/>
          <a:p>
            <a:r>
              <a:rPr lang="en-US" b="1" dirty="0" smtClean="0"/>
              <a:t> Impact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9144000" cy="5410200"/>
          </a:xfrm>
        </p:spPr>
        <p:txBody>
          <a:bodyPr>
            <a:noAutofit/>
          </a:bodyPr>
          <a:lstStyle/>
          <a:p>
            <a:pPr lvl="0"/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7510263"/>
              </p:ext>
            </p:extLst>
          </p:nvPr>
        </p:nvGraphicFramePr>
        <p:xfrm>
          <a:off x="381000" y="1285860"/>
          <a:ext cx="8763000" cy="4064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667"/>
                <a:gridCol w="3941533"/>
                <a:gridCol w="2171114"/>
                <a:gridCol w="1943686"/>
              </a:tblGrid>
              <a:tr h="185738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Sr. No.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Impact Indicators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Before Training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After Training</a:t>
                      </a:r>
                      <a:endParaRPr lang="en-US" sz="2000" b="1" dirty="0"/>
                    </a:p>
                  </a:txBody>
                  <a:tcPr/>
                </a:tc>
              </a:tr>
              <a:tr h="13541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Number of department Providing</a:t>
                      </a:r>
                      <a:r>
                        <a:rPr lang="en-US" sz="2400" baseline="0" dirty="0" smtClean="0"/>
                        <a:t> On-line </a:t>
                      </a:r>
                      <a:r>
                        <a:rPr lang="en-US" sz="2400" dirty="0" smtClean="0"/>
                        <a:t>Services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hlinkClick r:id="rId2"/>
                        </a:rPr>
                        <a:t>22</a:t>
                      </a:r>
                      <a:endParaRPr lang="en-US" sz="2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259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On-line Services Offered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2"/>
                        </a:rPr>
                        <a:t>156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38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1607</TotalTime>
  <Words>673</Words>
  <Application>Microsoft Office PowerPoint</Application>
  <PresentationFormat>On-screen Show (4:3)</PresentationFormat>
  <Paragraphs>94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   Title of the Initiative  Content Development for “Orientation Training Program on Maharashtra Right to Public Services (MRTPS) Act -2015” for Implementation in Campaign Mode </vt:lpstr>
      <vt:lpstr>   Background</vt:lpstr>
      <vt:lpstr>Important  Features of Act</vt:lpstr>
      <vt:lpstr>Content &amp; Trainer Development</vt:lpstr>
      <vt:lpstr>Co-ordination &amp; Monitoring of Program</vt:lpstr>
      <vt:lpstr>Content development for Orientation  Training on MRTPS Act  for implementation in Campaign Mode:  By YASHADA, Pune                                                                                    </vt:lpstr>
      <vt:lpstr>Content Developed for the Training</vt:lpstr>
      <vt:lpstr>News Paper Cuttings </vt:lpstr>
      <vt:lpstr> Impact 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Management of Training and Training Establishments  Title of the initiative: Developing a Website for effective implementation of  State Training Policy </dc:title>
  <dc:creator>Pradip Garole</dc:creator>
  <cp:lastModifiedBy>chopra</cp:lastModifiedBy>
  <cp:revision>432</cp:revision>
  <cp:lastPrinted>2016-05-23T12:28:02Z</cp:lastPrinted>
  <dcterms:created xsi:type="dcterms:W3CDTF">2006-08-16T00:00:00Z</dcterms:created>
  <dcterms:modified xsi:type="dcterms:W3CDTF">2016-05-28T03:08:25Z</dcterms:modified>
</cp:coreProperties>
</file>